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9" r:id="rId2"/>
    <p:sldId id="260" r:id="rId3"/>
    <p:sldId id="262" r:id="rId4"/>
    <p:sldId id="269" r:id="rId5"/>
    <p:sldId id="263" r:id="rId6"/>
    <p:sldId id="264" r:id="rId7"/>
    <p:sldId id="265" r:id="rId8"/>
    <p:sldId id="267" r:id="rId9"/>
    <p:sldId id="268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Lucida Sans Unicode" panose="020B0602030504020204" pitchFamily="34" charset="0"/>
      <p:regular r:id="rId18"/>
    </p:embeddedFont>
    <p:embeddedFont>
      <p:font typeface="Trebuchet MS" panose="020B0603020202020204" pitchFamily="34" charset="0"/>
      <p:regular r:id="rId19"/>
      <p:bold r:id="rId20"/>
      <p:italic r:id="rId21"/>
      <p:boldItalic r:id="rId2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67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20.4.2021.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7CCD729-2A97-46A4-9538-619AE50B8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8299" b="7431"/>
          <a:stretch/>
        </p:blipFill>
        <p:spPr>
          <a:xfrm>
            <a:off x="20" y="1171574"/>
            <a:ext cx="12191980" cy="5495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800" y="1196318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Starost </a:t>
            </a:r>
            <a:r>
              <a:rPr lang="en-US" sz="115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i</a:t>
            </a:r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r>
              <a:rPr lang="en-US" sz="115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reljef</a:t>
            </a:r>
            <a:endParaRPr lang="en-US" sz="11500" dirty="0">
              <a:ln w="22225">
                <a:solidFill>
                  <a:schemeClr val="tx1"/>
                </a:solidFill>
                <a:miter lim="800000"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CF38DD-1ACF-4343-9AEA-2987E4EA4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06" y="675456"/>
            <a:ext cx="9513903" cy="1655763"/>
          </a:xfrm>
        </p:spPr>
        <p:txBody>
          <a:bodyPr>
            <a:normAutofit/>
          </a:bodyPr>
          <a:lstStyle/>
          <a:p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Nakon današnjeg sata moći ćete…</a:t>
            </a:r>
            <a:endParaRPr lang="hr-HR" sz="5400" dirty="0">
              <a:latin typeface="+mn-lt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5543C7F-0245-4F7D-BE20-B9092BB3B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06" y="2765340"/>
            <a:ext cx="9916358" cy="262340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hr-HR" dirty="0"/>
              <a:t>prepoznati važnost geologije i navesti nazive eona i geoloških era važnih za oblikovanje reljefa Europe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hr-HR" dirty="0"/>
              <a:t>razlikovati dijelove Europe prema geološkoj starosti s pomoću tematske karte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hr-HR" dirty="0"/>
              <a:t>pokazati primjere reljefnih cjelina različite starosti s pomoću geografske karte</a:t>
            </a:r>
          </a:p>
        </p:txBody>
      </p:sp>
    </p:spTree>
    <p:extLst>
      <p:ext uri="{BB962C8B-B14F-4D97-AF65-F5344CB8AC3E}">
        <p14:creationId xmlns:p14="http://schemas.microsoft.com/office/powerpoint/2010/main" val="1287217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83199436-CA60-4DDF-90C9-48F4618B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071" y="1349144"/>
            <a:ext cx="4372530" cy="19651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3600" dirty="0">
                <a:latin typeface="+mn-lt"/>
              </a:rPr>
              <a:t>Podsjetimo se…</a:t>
            </a: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BE52F31C-60B6-4875-A8BD-42F23F28A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BFD6FF6-233C-4781-B310-DA798C02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337" y="1922585"/>
            <a:ext cx="6702341" cy="4848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1BAF2B3-B6C5-4F43-953F-D580FA70AFF2}"/>
              </a:ext>
            </a:extLst>
          </p:cNvPr>
          <p:cNvSpPr txBox="1"/>
          <p:nvPr/>
        </p:nvSpPr>
        <p:spPr>
          <a:xfrm>
            <a:off x="308058" y="2222659"/>
            <a:ext cx="5477256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1. Što je reljef?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2. Koja je razlika između mladih ulančanih planina i starih gromadnih gorja?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3. Koliko je stara Zemlja?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4. Na osnovu čega to zaključujemo?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8937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AD4347-9D75-406E-959E-DB095EAA3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32" y="1620833"/>
            <a:ext cx="6457124" cy="1711568"/>
          </a:xfrm>
        </p:spPr>
        <p:txBody>
          <a:bodyPr>
            <a:normAutofit fontScale="90000"/>
          </a:bodyPr>
          <a:lstStyle/>
          <a:p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Geologija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- znanost koja se bavi istraživanjem Zemljine građe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  i</a:t>
            </a:r>
            <a:r>
              <a:rPr kumimoji="0" lang="hr-HR" sz="27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prošlosti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Geolozi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 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 znanstvenici koji se bave geologijom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Podijelili su Zemlju </a:t>
            </a:r>
            <a:r>
              <a:rPr lang="hr-HR" sz="2700" dirty="0">
                <a:solidFill>
                  <a:prstClr val="black"/>
                </a:solidFill>
                <a:latin typeface="+mn-lt"/>
              </a:rPr>
              <a:t>na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4 duga razdoblja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→ </a:t>
            </a:r>
            <a:r>
              <a:rPr kumimoji="0" lang="hr-HR" sz="2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geološki eoni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hr-HR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Eoni</a:t>
            </a: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 dijele na geološke ere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hr-HR" sz="27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Faneroziok</a:t>
            </a:r>
            <a:br>
              <a:rPr lang="hr-HR" sz="2700" dirty="0">
                <a:solidFill>
                  <a:prstClr val="black"/>
                </a:solidFill>
                <a:latin typeface="+mn-lt"/>
              </a:rPr>
            </a:br>
            <a:r>
              <a:rPr lang="hr-HR" sz="2700" dirty="0">
                <a:solidFill>
                  <a:prstClr val="black"/>
                </a:solidFill>
                <a:latin typeface="+mn-lt"/>
              </a:rPr>
              <a:t>- 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današnji eon koji se dijeli na paleozoik (stara era), mezozoik (srednja era) i </a:t>
            </a:r>
            <a:r>
              <a:rPr kumimoji="0" lang="hr-HR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kenozoik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(mlada era)</a:t>
            </a:r>
            <a:br>
              <a:rPr kumimoji="0" lang="hr-H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b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endParaRPr lang="hr-HR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6385699-5097-4639-A909-D8D78B801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4212" y="1922463"/>
            <a:ext cx="4516238" cy="4173537"/>
          </a:xfrm>
        </p:spPr>
      </p:pic>
    </p:spTree>
    <p:extLst>
      <p:ext uri="{BB962C8B-B14F-4D97-AF65-F5344CB8AC3E}">
        <p14:creationId xmlns:p14="http://schemas.microsoft.com/office/powerpoint/2010/main" val="308494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8C56E6-2195-4DF2-BF3D-4B586BAF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180" y="1639121"/>
            <a:ext cx="5030660" cy="1711568"/>
          </a:xfrm>
        </p:spPr>
        <p:txBody>
          <a:bodyPr>
            <a:normAutofit fontScale="90000"/>
          </a:bodyPr>
          <a:lstStyle/>
          <a:p>
            <a:r>
              <a:rPr lang="hr-HR" sz="2700" b="1" u="sng" dirty="0">
                <a:latin typeface="+mn-lt"/>
              </a:rPr>
              <a:t>Prastara Europa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- oblikovana u </a:t>
            </a:r>
            <a:r>
              <a:rPr lang="hr-HR" sz="2700" dirty="0" err="1">
                <a:latin typeface="+mn-lt"/>
              </a:rPr>
              <a:t>prekambriju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	• štitovi i platforme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                Baltički štit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                Ukrajinski štit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                Ruska ploča</a:t>
            </a:r>
            <a:br>
              <a:rPr lang="hr-HR" sz="2700" dirty="0">
                <a:latin typeface="+mn-lt"/>
              </a:rPr>
            </a:br>
            <a:endParaRPr lang="hr-HR" dirty="0"/>
          </a:p>
        </p:txBody>
      </p:sp>
      <p:pic>
        <p:nvPicPr>
          <p:cNvPr id="6" name="Rezervirano mjesto sadržaja 5" descr="Slika na kojoj se prikazuje karta&#10;&#10;Opis je automatski generiran">
            <a:extLst>
              <a:ext uri="{FF2B5EF4-FFF2-40B4-BE49-F238E27FC236}">
                <a16:creationId xmlns:a16="http://schemas.microsoft.com/office/drawing/2014/main" id="{CF82D348-037D-4756-B211-3FF8B41C8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4270" y="1480511"/>
            <a:ext cx="5857933" cy="492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750745A2-D5C1-4FE0-9A30-711115A75A4B}"/>
              </a:ext>
            </a:extLst>
          </p:cNvPr>
          <p:cNvSpPr txBox="1"/>
          <p:nvPr/>
        </p:nvSpPr>
        <p:spPr>
          <a:xfrm>
            <a:off x="6004270" y="5104130"/>
            <a:ext cx="12045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15" dirty="0">
                <a:solidFill>
                  <a:srgbClr val="FE8E65"/>
                </a:solidFill>
                <a:latin typeface="Lucida Sans Unicode"/>
                <a:cs typeface="Lucida Sans Unicode"/>
              </a:rPr>
              <a:t>▲ </a:t>
            </a:r>
            <a:r>
              <a:rPr sz="900" spc="-95" dirty="0">
                <a:solidFill>
                  <a:srgbClr val="FE8E65"/>
                </a:solidFill>
                <a:latin typeface="Lucida Sans Unicode"/>
                <a:cs typeface="Lucida Sans Unicode"/>
              </a:rPr>
              <a:t> </a:t>
            </a:r>
            <a:r>
              <a:rPr sz="900" i="1" dirty="0">
                <a:solidFill>
                  <a:srgbClr val="676868"/>
                </a:solidFill>
                <a:latin typeface="Trebuchet MS"/>
                <a:cs typeface="Trebuchet MS"/>
              </a:rPr>
              <a:t>S</a:t>
            </a:r>
            <a:r>
              <a:rPr sz="900" i="1" spc="-70" dirty="0">
                <a:solidFill>
                  <a:srgbClr val="676868"/>
                </a:solidFill>
                <a:latin typeface="Trebuchet MS"/>
                <a:cs typeface="Trebuchet MS"/>
              </a:rPr>
              <a:t>t</a:t>
            </a:r>
            <a:r>
              <a:rPr sz="900" i="1" spc="-45" dirty="0">
                <a:solidFill>
                  <a:srgbClr val="676868"/>
                </a:solidFill>
                <a:latin typeface="Trebuchet MS"/>
                <a:cs typeface="Trebuchet MS"/>
              </a:rPr>
              <a:t>a</a:t>
            </a:r>
            <a:r>
              <a:rPr sz="900" i="1" spc="-60" dirty="0">
                <a:solidFill>
                  <a:srgbClr val="676868"/>
                </a:solidFill>
                <a:latin typeface="Trebuchet MS"/>
                <a:cs typeface="Trebuchet MS"/>
              </a:rPr>
              <a:t>r</a:t>
            </a:r>
            <a:r>
              <a:rPr sz="900" i="1" spc="-30" dirty="0">
                <a:solidFill>
                  <a:srgbClr val="676868"/>
                </a:solidFill>
                <a:latin typeface="Trebuchet MS"/>
                <a:cs typeface="Trebuchet MS"/>
              </a:rPr>
              <a:t>ost</a:t>
            </a:r>
            <a:r>
              <a:rPr sz="900" i="1" spc="-65" dirty="0">
                <a:solidFill>
                  <a:srgbClr val="676868"/>
                </a:solidFill>
                <a:latin typeface="Trebuchet MS"/>
                <a:cs typeface="Trebuchet MS"/>
              </a:rPr>
              <a:t> </a:t>
            </a:r>
            <a:r>
              <a:rPr sz="900" i="1" spc="-70" dirty="0">
                <a:solidFill>
                  <a:srgbClr val="676868"/>
                </a:solidFill>
                <a:latin typeface="Trebuchet MS"/>
                <a:cs typeface="Trebuchet MS"/>
              </a:rPr>
              <a:t>i</a:t>
            </a:r>
            <a:r>
              <a:rPr sz="900" i="1" spc="-65" dirty="0">
                <a:solidFill>
                  <a:srgbClr val="676868"/>
                </a:solidFill>
                <a:latin typeface="Trebuchet MS"/>
                <a:cs typeface="Trebuchet MS"/>
              </a:rPr>
              <a:t> </a:t>
            </a:r>
            <a:r>
              <a:rPr sz="900" i="1" spc="-90" dirty="0">
                <a:solidFill>
                  <a:srgbClr val="676868"/>
                </a:solidFill>
                <a:latin typeface="Trebuchet MS"/>
                <a:cs typeface="Trebuchet MS"/>
              </a:rPr>
              <a:t>r</a:t>
            </a:r>
            <a:r>
              <a:rPr sz="900" i="1" spc="-85" dirty="0">
                <a:solidFill>
                  <a:srgbClr val="676868"/>
                </a:solidFill>
                <a:latin typeface="Trebuchet MS"/>
                <a:cs typeface="Trebuchet MS"/>
              </a:rPr>
              <a:t>elje</a:t>
            </a:r>
            <a:r>
              <a:rPr sz="900" i="1" spc="-75" dirty="0">
                <a:solidFill>
                  <a:srgbClr val="676868"/>
                </a:solidFill>
                <a:latin typeface="Trebuchet MS"/>
                <a:cs typeface="Trebuchet MS"/>
              </a:rPr>
              <a:t>f </a:t>
            </a:r>
            <a:r>
              <a:rPr sz="900" i="1" spc="-20" dirty="0">
                <a:solidFill>
                  <a:srgbClr val="676868"/>
                </a:solidFill>
                <a:latin typeface="Trebuchet MS"/>
                <a:cs typeface="Trebuchet MS"/>
              </a:rPr>
              <a:t>E</a:t>
            </a:r>
            <a:r>
              <a:rPr sz="900" i="1" spc="-60" dirty="0">
                <a:solidFill>
                  <a:srgbClr val="676868"/>
                </a:solidFill>
                <a:latin typeface="Trebuchet MS"/>
                <a:cs typeface="Trebuchet MS"/>
              </a:rPr>
              <a:t>ur</a:t>
            </a:r>
            <a:r>
              <a:rPr sz="900" i="1" spc="-35" dirty="0">
                <a:solidFill>
                  <a:srgbClr val="676868"/>
                </a:solidFill>
                <a:latin typeface="Trebuchet MS"/>
                <a:cs typeface="Trebuchet MS"/>
              </a:rPr>
              <a:t>ope</a:t>
            </a:r>
            <a:endParaRPr sz="9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11D1B8A-7A0E-492F-87D8-F21EAC70080D}"/>
              </a:ext>
            </a:extLst>
          </p:cNvPr>
          <p:cNvSpPr txBox="1"/>
          <p:nvPr/>
        </p:nvSpPr>
        <p:spPr>
          <a:xfrm>
            <a:off x="547180" y="4096512"/>
            <a:ext cx="352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  <a:p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hr-HR" sz="2400" dirty="0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71DD4D53-9CF8-4753-BB20-84EAC417D5F4}"/>
              </a:ext>
            </a:extLst>
          </p:cNvPr>
          <p:cNvSpPr/>
          <p:nvPr/>
        </p:nvSpPr>
        <p:spPr>
          <a:xfrm>
            <a:off x="374904" y="3758184"/>
            <a:ext cx="4736592" cy="11612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Pozorno promotri kartu te nabroji koje prostore obuhvaća prastara Europa.</a:t>
            </a:r>
            <a:endParaRPr lang="hr-HR" dirty="0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E783EDFC-4141-4203-B98C-94DB093F06A4}"/>
              </a:ext>
            </a:extLst>
          </p:cNvPr>
          <p:cNvSpPr/>
          <p:nvPr/>
        </p:nvSpPr>
        <p:spPr>
          <a:xfrm>
            <a:off x="374904" y="5218879"/>
            <a:ext cx="4736592" cy="9624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koje dijelove se prema starosti reljefa još dijeli Europa?</a:t>
            </a:r>
            <a:endParaRPr lang="hr-HR" dirty="0"/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E403E4F6-FBCA-40B4-8DBC-DA44356419CD}"/>
              </a:ext>
            </a:extLst>
          </p:cNvPr>
          <p:cNvSpPr/>
          <p:nvPr/>
        </p:nvSpPr>
        <p:spPr>
          <a:xfrm rot="5400000">
            <a:off x="2645489" y="4913199"/>
            <a:ext cx="286861" cy="29940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77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200C2-B7DE-419B-BE4E-2DFEA0FC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770" y="1215676"/>
            <a:ext cx="5477166" cy="433520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b="1" u="sng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Stara</a:t>
            </a:r>
            <a:r>
              <a:rPr lang="hr-HR" sz="2400" b="1" u="sng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gromadna gorja</a:t>
            </a:r>
            <a:br>
              <a:rPr lang="hr-HR" sz="2400" b="1" u="sng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-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izdignuta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u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paleozoiku</a:t>
            </a:r>
            <a:b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hr-HR" sz="24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•</a:t>
            </a:r>
            <a:r>
              <a:rPr lang="hr-HR" sz="2400" dirty="0">
                <a:latin typeface="+mn-lt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gorja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Velike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Britanije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Irske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	</a:t>
            </a:r>
            <a:b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	• </a:t>
            </a:r>
            <a:r>
              <a:rPr lang="hr-HR" sz="2400" dirty="0">
                <a:latin typeface="+mn-lt"/>
              </a:rPr>
              <a:t>S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redišnji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masiv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u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Francuskoj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•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Ardeni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u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Belgiji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•</a:t>
            </a:r>
            <a:r>
              <a:rPr lang="hr-HR" sz="2400" dirty="0">
                <a:latin typeface="+mn-lt"/>
              </a:rPr>
              <a:t> N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jemačko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češko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sredogorje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	</a:t>
            </a:r>
            <a:b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	•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visoravan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Meseta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u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unutrašnjosti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	  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Pirinejskog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poluotoka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	</a:t>
            </a:r>
            <a:b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	•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Skandinavsko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gorje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•</a:t>
            </a:r>
            <a:r>
              <a:rPr lang="hr-HR" sz="2400" dirty="0">
                <a:latin typeface="+mn-lt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Rodopi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	</a:t>
            </a:r>
            <a:r>
              <a:rPr lang="en-US" sz="2400" dirty="0">
                <a:latin typeface="+mn-lt"/>
              </a:rPr>
              <a:t>•</a:t>
            </a:r>
            <a:r>
              <a:rPr lang="hr-HR" sz="2400" dirty="0">
                <a:latin typeface="+mn-lt"/>
              </a:rPr>
              <a:t>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Ural</a:t>
            </a:r>
            <a:br>
              <a:rPr lang="hr-HR" sz="2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endParaRPr lang="en-US" sz="24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Fall, Vosges, Nature, Mountains, France">
            <a:extLst>
              <a:ext uri="{FF2B5EF4-FFF2-40B4-BE49-F238E27FC236}">
                <a16:creationId xmlns:a16="http://schemas.microsoft.com/office/drawing/2014/main" id="{27A8EA2A-3D23-4F73-AD4B-172632415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r="22856" b="-2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g, River, Ural, Landscape, Nature, Reflection">
            <a:extLst>
              <a:ext uri="{FF2B5EF4-FFF2-40B4-BE49-F238E27FC236}">
                <a16:creationId xmlns:a16="http://schemas.microsoft.com/office/drawing/2014/main" id="{3674ABD6-FE28-4181-9047-525E8A985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r="15735" b="-1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Wales, England, Uk, Great Britain, Mountains, Meadow">
            <a:extLst>
              <a:ext uri="{FF2B5EF4-FFF2-40B4-BE49-F238E27FC236}">
                <a16:creationId xmlns:a16="http://schemas.microsoft.com/office/drawing/2014/main" id="{A13BBC4A-0F2E-4C10-9109-23675CC7B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r="20221" b="-1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C3CB9FE-96D7-4E7A-80A2-30FD316A5C58}"/>
              </a:ext>
            </a:extLst>
          </p:cNvPr>
          <p:cNvSpPr txBox="1"/>
          <p:nvPr/>
        </p:nvSpPr>
        <p:spPr>
          <a:xfrm>
            <a:off x="20" y="3044953"/>
            <a:ext cx="3967953" cy="33832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300">
                <a:solidFill>
                  <a:srgbClr val="FFFFFF"/>
                </a:solidFill>
                <a:effectLst/>
              </a:rPr>
              <a:t>gorje Ural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BA78106-2166-4413-A4BB-FF4EE028548E}"/>
              </a:ext>
            </a:extLst>
          </p:cNvPr>
          <p:cNvSpPr txBox="1"/>
          <p:nvPr/>
        </p:nvSpPr>
        <p:spPr>
          <a:xfrm>
            <a:off x="3559122" y="5171288"/>
            <a:ext cx="2788920" cy="27889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hr-HR" sz="1300" err="1">
                <a:solidFill>
                  <a:srgbClr val="FFFFFF"/>
                </a:solidFill>
                <a:effectLst/>
              </a:rPr>
              <a:t>Vogezi</a:t>
            </a:r>
            <a:endParaRPr lang="hr-HR" sz="1300">
              <a:solidFill>
                <a:srgbClr val="FFFFFF"/>
              </a:solidFill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69D5F2F5-1205-4E72-AD93-D576DCB91284}"/>
              </a:ext>
            </a:extLst>
          </p:cNvPr>
          <p:cNvSpPr txBox="1"/>
          <p:nvPr/>
        </p:nvSpPr>
        <p:spPr>
          <a:xfrm>
            <a:off x="4825" y="6572935"/>
            <a:ext cx="3155071" cy="28507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300">
                <a:solidFill>
                  <a:srgbClr val="FFFFFF"/>
                </a:solidFill>
              </a:rPr>
              <a:t>g</a:t>
            </a:r>
            <a:r>
              <a:rPr lang="hr-HR" sz="1300">
                <a:solidFill>
                  <a:srgbClr val="FFFFFF"/>
                </a:solidFill>
                <a:effectLst/>
              </a:rPr>
              <a:t>orje Velike Britanije</a:t>
            </a:r>
          </a:p>
        </p:txBody>
      </p:sp>
      <p:sp>
        <p:nvSpPr>
          <p:cNvPr id="3" name="Strelica: peterokut 2">
            <a:extLst>
              <a:ext uri="{FF2B5EF4-FFF2-40B4-BE49-F238E27FC236}">
                <a16:creationId xmlns:a16="http://schemas.microsoft.com/office/drawing/2014/main" id="{CF7703C6-987F-43F2-A12E-233A66C926C5}"/>
              </a:ext>
            </a:extLst>
          </p:cNvPr>
          <p:cNvSpPr/>
          <p:nvPr/>
        </p:nvSpPr>
        <p:spPr>
          <a:xfrm rot="16200000">
            <a:off x="8855544" y="4161006"/>
            <a:ext cx="1460774" cy="3363084"/>
          </a:xfrm>
          <a:prstGeom prst="homePlate">
            <a:avLst>
              <a:gd name="adj" fmla="val 293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Pronađi ova gorja u atlasu!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49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29ED41-7444-4B73-8AFE-418111126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042" y="1703854"/>
            <a:ext cx="4953527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700" b="1" u="sng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Mlade</a:t>
            </a:r>
            <a:r>
              <a:rPr lang="en-US" sz="2700" b="1" u="sng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b="1" u="sng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ulančane</a:t>
            </a:r>
            <a:r>
              <a:rPr lang="en-US" sz="2700" b="1" u="sng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b="1" u="sng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planine</a:t>
            </a:r>
            <a:br>
              <a:rPr lang="hr-HR" sz="2700" b="1" u="sng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-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nastale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na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području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sudaranja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Afričke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i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Euroazijske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litosferne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ploče</a:t>
            </a:r>
            <a:b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-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izdignute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potkraj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mezozoika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i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tijekom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kenozoika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alpskim</a:t>
            </a:r>
            <a: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nabiranjem</a:t>
            </a:r>
            <a:br>
              <a:rPr lang="en-US" sz="27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Mont Blanc, High Mountains, Alpine, Mont Blanc Du Tacul">
            <a:extLst>
              <a:ext uri="{FF2B5EF4-FFF2-40B4-BE49-F238E27FC236}">
                <a16:creationId xmlns:a16="http://schemas.microsoft.com/office/drawing/2014/main" id="{8AAC9991-04DC-4803-A08D-6028AEF3F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r="16543" b="-2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yrenees, Mountains, Snow, Landscape, Blue, Aerial View">
            <a:extLst>
              <a:ext uri="{FF2B5EF4-FFF2-40B4-BE49-F238E27FC236}">
                <a16:creationId xmlns:a16="http://schemas.microsoft.com/office/drawing/2014/main" id="{7A706FF8-8F28-4673-BF53-AFDC0EAD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r="9492" b="-3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cy Channel, Chamonix, Mont Blanc Du Tacul, Alpine">
            <a:extLst>
              <a:ext uri="{FF2B5EF4-FFF2-40B4-BE49-F238E27FC236}">
                <a16:creationId xmlns:a16="http://schemas.microsoft.com/office/drawing/2014/main" id="{A75926B9-3DBF-4C1E-B454-9A872846E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r="15484" b="-5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BD468FCD-9E7A-4531-8AE6-82C286D2ACF5}"/>
              </a:ext>
            </a:extLst>
          </p:cNvPr>
          <p:cNvSpPr txBox="1"/>
          <p:nvPr/>
        </p:nvSpPr>
        <p:spPr>
          <a:xfrm>
            <a:off x="619446" y="6442673"/>
            <a:ext cx="615570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 Blanc (Alpe)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675FF92-0B57-44FD-B04D-158946964C58}"/>
              </a:ext>
            </a:extLst>
          </p:cNvPr>
          <p:cNvSpPr txBox="1"/>
          <p:nvPr/>
        </p:nvSpPr>
        <p:spPr>
          <a:xfrm>
            <a:off x="1010594" y="2902696"/>
            <a:ext cx="624525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Aneto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Pireneji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4A7C4992-F712-4689-964C-349DA579D9EF}"/>
              </a:ext>
            </a:extLst>
          </p:cNvPr>
          <p:cNvSpPr txBox="1"/>
          <p:nvPr/>
        </p:nvSpPr>
        <p:spPr>
          <a:xfrm>
            <a:off x="4035687" y="5062926"/>
            <a:ext cx="6094428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Elburs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(Kavkaz) </a:t>
            </a:r>
          </a:p>
          <a:p>
            <a:pPr>
              <a:spcAft>
                <a:spcPts val="800"/>
              </a:spcAft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-najviši vrh Europe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8C0FE54-F263-461A-9D9C-8EBCA3828EAA}"/>
              </a:ext>
            </a:extLst>
          </p:cNvPr>
          <p:cNvSpPr txBox="1"/>
          <p:nvPr/>
        </p:nvSpPr>
        <p:spPr>
          <a:xfrm>
            <a:off x="6851414" y="2997337"/>
            <a:ext cx="3602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•</a:t>
            </a:r>
            <a:r>
              <a:rPr lang="hr-HR" sz="240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Alpe</a:t>
            </a:r>
            <a:endParaRPr lang="hr-HR" sz="2400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•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Karpati</a:t>
            </a:r>
            <a:endParaRPr lang="hr-HR" sz="2400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•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planina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(Balkan)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r>
              <a:rPr lang="en-US" sz="240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Apenini</a:t>
            </a:r>
            <a:endParaRPr lang="hr-HR" sz="2400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•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Dinaridi</a:t>
            </a:r>
            <a:endParaRPr lang="hr-HR" sz="2400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•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Šarsko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Pindsko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gorje</a:t>
            </a:r>
            <a:endParaRPr lang="hr-HR" sz="2400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•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Pireneji</a:t>
            </a:r>
            <a:endParaRPr lang="hr-HR" sz="2400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•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Kantabrijsko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gorje</a:t>
            </a:r>
            <a:endParaRPr lang="hr-HR" sz="2400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•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Betijski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Kordiljeri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lang="hr-HR" sz="2400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•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Kavkaz</a:t>
            </a:r>
            <a:endParaRPr lang="hr-HR" dirty="0"/>
          </a:p>
        </p:txBody>
      </p:sp>
      <p:sp>
        <p:nvSpPr>
          <p:cNvPr id="14" name="Strelica: peterokut 13">
            <a:extLst>
              <a:ext uri="{FF2B5EF4-FFF2-40B4-BE49-F238E27FC236}">
                <a16:creationId xmlns:a16="http://schemas.microsoft.com/office/drawing/2014/main" id="{AA1D3CEB-A9E9-4F5A-8A23-975483E41B90}"/>
              </a:ext>
            </a:extLst>
          </p:cNvPr>
          <p:cNvSpPr/>
          <p:nvPr/>
        </p:nvSpPr>
        <p:spPr>
          <a:xfrm rot="10800000" flipV="1">
            <a:off x="10301605" y="3969997"/>
            <a:ext cx="1460774" cy="1872412"/>
          </a:xfrm>
          <a:prstGeom prst="homePlate">
            <a:avLst>
              <a:gd name="adj" fmla="val 293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Pronađi ova gorja u atlasu!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01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5BA5B0-0DE8-4817-8C41-36B518CDF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48" y="1465629"/>
            <a:ext cx="5762180" cy="17115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r-HR" sz="2400" b="1" u="sng" dirty="0">
                <a:latin typeface="+mn-lt"/>
              </a:rPr>
              <a:t>Nizine Europe</a:t>
            </a:r>
            <a:br>
              <a:rPr lang="hr-HR" sz="2400" b="1" u="sng" dirty="0">
                <a:latin typeface="+mn-lt"/>
              </a:rPr>
            </a:br>
            <a:r>
              <a:rPr lang="hr-HR" sz="2400" dirty="0">
                <a:latin typeface="+mn-lt"/>
              </a:rPr>
              <a:t>- zauzimaju najveću površinu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- nanosima rijeka nastale su najmlađe nizine: 	• Panonska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	• Vlaška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	• </a:t>
            </a:r>
            <a:r>
              <a:rPr lang="hr-HR" sz="2400" dirty="0" err="1">
                <a:latin typeface="+mn-lt"/>
              </a:rPr>
              <a:t>Padska</a:t>
            </a:r>
            <a:r>
              <a:rPr lang="hr-HR" sz="2400" dirty="0">
                <a:latin typeface="+mn-lt"/>
              </a:rPr>
              <a:t> 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	• Andaluzijska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	• Sjevernoeuropska nizina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	• Istočnoeuropska (površinom najveća,</a:t>
            </a:r>
            <a:br>
              <a:rPr lang="hr-HR" sz="2400" dirty="0">
                <a:latin typeface="+mn-lt"/>
              </a:rPr>
            </a:br>
            <a:r>
              <a:rPr lang="hr-HR" sz="2400" dirty="0">
                <a:latin typeface="+mn-lt"/>
              </a:rPr>
              <a:t>            nastala je na prastaroj Ruskoj platformi)</a:t>
            </a:r>
            <a:br>
              <a:rPr lang="hr-HR" sz="2400" dirty="0">
                <a:latin typeface="+mn-lt"/>
              </a:rPr>
            </a:br>
            <a:endParaRPr lang="hr-HR" sz="2400" dirty="0">
              <a:latin typeface="+mn-l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FACB1BC-BFA3-4EDB-A89B-086AF2FFA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35F05CE-104C-4713-9D4D-41BD8577F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65629"/>
            <a:ext cx="6090432" cy="5157663"/>
          </a:xfrm>
          <a:prstGeom prst="rect">
            <a:avLst/>
          </a:prstGeom>
        </p:spPr>
      </p:pic>
      <p:sp>
        <p:nvSpPr>
          <p:cNvPr id="9" name="Strelica: peterokut 8">
            <a:extLst>
              <a:ext uri="{FF2B5EF4-FFF2-40B4-BE49-F238E27FC236}">
                <a16:creationId xmlns:a16="http://schemas.microsoft.com/office/drawing/2014/main" id="{4F8FEBAE-0589-4FD9-B12E-C6CA57F007B7}"/>
              </a:ext>
            </a:extLst>
          </p:cNvPr>
          <p:cNvSpPr/>
          <p:nvPr/>
        </p:nvSpPr>
        <p:spPr>
          <a:xfrm rot="16200000">
            <a:off x="2143848" y="4289022"/>
            <a:ext cx="1460774" cy="3363084"/>
          </a:xfrm>
          <a:prstGeom prst="homePlate">
            <a:avLst>
              <a:gd name="adj" fmla="val 293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Pronađi ove nizine u atlasu!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: zaobljeni dijagonalni kutovi 5">
            <a:extLst>
              <a:ext uri="{FF2B5EF4-FFF2-40B4-BE49-F238E27FC236}">
                <a16:creationId xmlns:a16="http://schemas.microsoft.com/office/drawing/2014/main" id="{EBAC435D-5716-40CC-8650-811EB125E118}"/>
              </a:ext>
            </a:extLst>
          </p:cNvPr>
          <p:cNvSpPr/>
          <p:nvPr/>
        </p:nvSpPr>
        <p:spPr>
          <a:xfrm rot="1755937">
            <a:off x="9018135" y="1874432"/>
            <a:ext cx="3172968" cy="832104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b="1" dirty="0">
                <a:solidFill>
                  <a:schemeClr val="tx1"/>
                </a:solidFill>
              </a:rPr>
              <a:t>Ponavljanje</a:t>
            </a:r>
            <a:endParaRPr lang="hr-HR" sz="4400" dirty="0">
              <a:solidFill>
                <a:schemeClr val="tx1"/>
              </a:solidFill>
            </a:endParaRPr>
          </a:p>
        </p:txBody>
      </p:sp>
      <p:sp>
        <p:nvSpPr>
          <p:cNvPr id="14" name="Oblak 13">
            <a:extLst>
              <a:ext uri="{FF2B5EF4-FFF2-40B4-BE49-F238E27FC236}">
                <a16:creationId xmlns:a16="http://schemas.microsoft.com/office/drawing/2014/main" id="{8ED3E023-DA3F-4D6F-AC91-7DF65697A332}"/>
              </a:ext>
            </a:extLst>
          </p:cNvPr>
          <p:cNvSpPr/>
          <p:nvPr/>
        </p:nvSpPr>
        <p:spPr>
          <a:xfrm>
            <a:off x="2447545" y="4166616"/>
            <a:ext cx="3639312" cy="259689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Navedi nazive eona i geoloških era važnih za oblikovanje reljefa Europe.</a:t>
            </a:r>
          </a:p>
        </p:txBody>
      </p:sp>
      <p:sp>
        <p:nvSpPr>
          <p:cNvPr id="15" name="Oblak 14">
            <a:extLst>
              <a:ext uri="{FF2B5EF4-FFF2-40B4-BE49-F238E27FC236}">
                <a16:creationId xmlns:a16="http://schemas.microsoft.com/office/drawing/2014/main" id="{29C2A233-BF29-49CE-AD43-3F483EFEAD49}"/>
              </a:ext>
            </a:extLst>
          </p:cNvPr>
          <p:cNvSpPr/>
          <p:nvPr/>
        </p:nvSpPr>
        <p:spPr>
          <a:xfrm>
            <a:off x="4971289" y="1344651"/>
            <a:ext cx="4069080" cy="3163824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>
              <a:spcBef>
                <a:spcPts val="1000"/>
              </a:spcBef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Pomoću tematske karte na 21. stranici u udžbeniku navedi primjere za najstarije dijelove Europe</a:t>
            </a:r>
          </a:p>
        </p:txBody>
      </p:sp>
      <p:sp>
        <p:nvSpPr>
          <p:cNvPr id="16" name="Oblak 15">
            <a:extLst>
              <a:ext uri="{FF2B5EF4-FFF2-40B4-BE49-F238E27FC236}">
                <a16:creationId xmlns:a16="http://schemas.microsoft.com/office/drawing/2014/main" id="{F1FAF790-9726-40AC-BBE4-6C6498722E9D}"/>
              </a:ext>
            </a:extLst>
          </p:cNvPr>
          <p:cNvSpPr/>
          <p:nvPr/>
        </p:nvSpPr>
        <p:spPr>
          <a:xfrm>
            <a:off x="7924800" y="3599688"/>
            <a:ext cx="4069080" cy="316382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Pomoću tematske karte na 21. stranici u udžbeniku navedi primjere za mlada ulančana gorja</a:t>
            </a:r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81EBB2DD-8611-4A5A-89E2-C115A3DFD830}"/>
              </a:ext>
            </a:extLst>
          </p:cNvPr>
          <p:cNvSpPr/>
          <p:nvPr/>
        </p:nvSpPr>
        <p:spPr>
          <a:xfrm>
            <a:off x="310893" y="1686510"/>
            <a:ext cx="3323846" cy="2971800"/>
          </a:xfrm>
          <a:prstGeom prst="cloud">
            <a:avLst/>
          </a:prstGeom>
          <a:solidFill>
            <a:srgbClr val="FBF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Kako se naziva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znanost koja se bavi istraživanjem Zemljine građe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i prošlosti</a:t>
            </a:r>
            <a:endParaRPr lang="hr-H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21507</TotalTime>
  <Words>490</Words>
  <Application>Microsoft Office PowerPoint</Application>
  <PresentationFormat>Široki zaslon</PresentationFormat>
  <Paragraphs>43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5" baseType="lpstr">
      <vt:lpstr>Lucida Sans Unicode</vt:lpstr>
      <vt:lpstr>Calibri Light</vt:lpstr>
      <vt:lpstr>Calibri</vt:lpstr>
      <vt:lpstr>Trebuchet MS</vt:lpstr>
      <vt:lpstr>Arial</vt:lpstr>
      <vt:lpstr>Office Theme</vt:lpstr>
      <vt:lpstr>Starost i reljef</vt:lpstr>
      <vt:lpstr>Nakon današnjeg sata moći ćete…</vt:lpstr>
      <vt:lpstr>Podsjetimo se…  </vt:lpstr>
      <vt:lpstr>Geologija  - znanost koja se bavi istraživanjem Zemljine građe    i prošlosti  Geolozi   - znanstvenici koji se bave geologijom Podijelili su Zemlju na 4 duga razdoblja → geološki eoni  Eoni se dijele na geološke ere  Faneroziok - današnji eon koji se dijeli na paleozoik (stara era), mezozoik (srednja era) i kenozoik (mlada era)  </vt:lpstr>
      <vt:lpstr>Prastara Europa - oblikovana u prekambriju  • štitovi i platforme                 Baltički štit                 Ukrajinski štit                 Ruska ploča </vt:lpstr>
      <vt:lpstr>Stara gromadna gorja  - izdignuta u paleozoiku  • gorja Velike Britanije i Irske    • Središnji masiv u Francuskoj  • Ardeni u Belgiji  • Njemačko i češko sredogorje    • visoravan Meseta u unutrašnjosti     Pirinejskog poluotoka    • Skandinavsko gorje  • Rodopi   • Ural </vt:lpstr>
      <vt:lpstr>Mlade ulančane planine - nastale na području sudaranja Afričke i Euroazijske litosferne ploče - izdignute potkraj mezozoika i tijekom kenozoika alpskim nabiranjem  </vt:lpstr>
      <vt:lpstr>Nizine Europe - zauzimaju najveću površinu - nanosima rijeka nastale su najmlađe nizine:  • Panonska  • Vlaška  • Padska   • Andaluzijska  • Sjevernoeuropska nizina  • Istočnoeuropska (površinom najveća,             nastala je na prastaroj Ruskoj platformi)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55</cp:revision>
  <dcterms:created xsi:type="dcterms:W3CDTF">2021-01-04T08:54:24Z</dcterms:created>
  <dcterms:modified xsi:type="dcterms:W3CDTF">2021-04-22T20:30:44Z</dcterms:modified>
</cp:coreProperties>
</file>